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0" r:id="rId2"/>
  </p:sldIdLst>
  <p:sldSz cx="6858000" cy="9144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C61F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94" autoAdjust="0"/>
    <p:restoredTop sz="94658"/>
  </p:normalViewPr>
  <p:slideViewPr>
    <p:cSldViewPr snapToGrid="0" snapToObjects="1">
      <p:cViewPr varScale="1">
        <p:scale>
          <a:sx n="73" d="100"/>
          <a:sy n="73" d="100"/>
        </p:scale>
        <p:origin x="2784" y="1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png>
</file>

<file path=ppt/media/image3.png>
</file>

<file path=ppt/media/image4.tiff>
</file>

<file path=ppt/media/image5.tiff>
</file>

<file path=ppt/media/image6.tiff>
</file>

<file path=ppt/media/image7.tiff>
</file>

<file path=ppt/media/image8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2840572"/>
            <a:ext cx="5829300" cy="196003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4701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549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72050" y="366189"/>
            <a:ext cx="1543050" cy="7802033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2900" y="366189"/>
            <a:ext cx="4514850" cy="7802033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6962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2352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1735" y="3875622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8063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2900" y="2133605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86150" y="2133605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979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2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2902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83772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83772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6743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304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16835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3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1290" y="364071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3" y="1913471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404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44216" y="6400801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344216" y="7156452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061317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2900" y="2133605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2900" y="8475138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1DA9E-5746-6E49-8AC5-B4DE64B07531}" type="datetimeFigureOut">
              <a:rPr lang="en-US" smtClean="0"/>
              <a:t>9/8/17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43150" y="8475138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914900" y="8475138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4F5E04-D5DD-D747-A226-EF26422F5F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0589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hyperlink" Target="http://tinyurl.com/afy2017carnival" TargetMode="External"/><Relationship Id="rId9" Type="http://schemas.openxmlformats.org/officeDocument/2006/relationships/image" Target="../media/image7.tiff"/><Relationship Id="rId10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0" y="5480246"/>
            <a:ext cx="6857999" cy="3231654"/>
          </a:xfrm>
          <a:prstGeom prst="rect">
            <a:avLst/>
          </a:prstGeom>
          <a:noFill/>
          <a:ln>
            <a:solidFill>
              <a:schemeClr val="tx1"/>
            </a:solidFill>
            <a:prstDash val="dashDot"/>
          </a:ln>
        </p:spPr>
        <p:txBody>
          <a:bodyPr wrap="square" rtlCol="0">
            <a:spAutoFit/>
          </a:bodyPr>
          <a:lstStyle/>
          <a:p>
            <a:r>
              <a:rPr lang="en-US" sz="1400" b="1" u="sng" dirty="0" smtClean="0">
                <a:solidFill>
                  <a:schemeClr val="accent2">
                    <a:lumMod val="75000"/>
                  </a:schemeClr>
                </a:solidFill>
              </a:rPr>
              <a:t>Alice Fong Yu Carnival Pre-Sale</a:t>
            </a:r>
          </a:p>
          <a:p>
            <a:r>
              <a:rPr lang="en-US" sz="1200" dirty="0" smtClean="0"/>
              <a:t>___Yes, I would like to pay $10 for 12 tickets now.</a:t>
            </a:r>
          </a:p>
          <a:p>
            <a:r>
              <a:rPr lang="en-US" sz="1200" dirty="0" smtClean="0"/>
              <a:t>___Yes, I would like to pay $20 for 24 tickets now. </a:t>
            </a:r>
          </a:p>
          <a:p>
            <a:r>
              <a:rPr lang="en-US" sz="1200" dirty="0" smtClean="0"/>
              <a:t>___Yes, I would like to pay $50 for 60 tickets now. </a:t>
            </a:r>
          </a:p>
          <a:p>
            <a:r>
              <a:rPr lang="en-US" sz="1200" dirty="0" smtClean="0"/>
              <a:t>___Yes, I would like to pay $100 for 135 tickets, 26% Savings. </a:t>
            </a:r>
            <a:r>
              <a:rPr lang="en-US" sz="1400" dirty="0" smtClean="0">
                <a:solidFill>
                  <a:srgbClr val="800000"/>
                </a:solidFill>
                <a:latin typeface="Cooper Black"/>
                <a:cs typeface="Cooper Black"/>
              </a:rPr>
              <a:t>BONUS BUY! </a:t>
            </a:r>
          </a:p>
          <a:p>
            <a:r>
              <a:rPr lang="en-US" sz="1200" dirty="0" smtClean="0"/>
              <a:t>___Yes, I would like to  purchase #_________raffle tickets for the Apple </a:t>
            </a:r>
            <a:r>
              <a:rPr lang="en-US" sz="1200" dirty="0" err="1" smtClean="0"/>
              <a:t>iPad</a:t>
            </a:r>
            <a:r>
              <a:rPr lang="en-US" sz="1200" dirty="0" smtClean="0"/>
              <a:t>. ($5.00 each) </a:t>
            </a:r>
          </a:p>
          <a:p>
            <a:r>
              <a:rPr lang="en-US" sz="1200" dirty="0" smtClean="0"/>
              <a:t>___Yes, I would like to purchase #________ raffle tickets for the gift baskets raffle ($5.00 each) </a:t>
            </a:r>
          </a:p>
          <a:p>
            <a:r>
              <a:rPr lang="en-US" sz="1200" dirty="0" smtClean="0"/>
              <a:t>___Attached is my check for $_____________ (payable to AFYPA) </a:t>
            </a:r>
          </a:p>
          <a:p>
            <a:r>
              <a:rPr lang="en-US" sz="1200" dirty="0" smtClean="0"/>
              <a:t>For your convenience, pay by check or </a:t>
            </a:r>
            <a:r>
              <a:rPr lang="en-US" sz="1200" dirty="0" err="1" smtClean="0"/>
              <a:t>Paypal</a:t>
            </a:r>
            <a:r>
              <a:rPr lang="en-US" sz="1200" dirty="0" smtClean="0"/>
              <a:t> </a:t>
            </a:r>
          </a:p>
          <a:p>
            <a:r>
              <a:rPr lang="en-US" sz="1200" dirty="0" smtClean="0"/>
              <a:t>Go to: </a:t>
            </a:r>
            <a:r>
              <a:rPr lang="en-US" sz="1200" u="sng" dirty="0">
                <a:solidFill>
                  <a:srgbClr val="0000FF"/>
                </a:solidFill>
              </a:rPr>
              <a:t>http://</a:t>
            </a:r>
            <a:r>
              <a:rPr lang="en-US" sz="1200" u="sng" dirty="0" err="1">
                <a:solidFill>
                  <a:srgbClr val="0000FF"/>
                </a:solidFill>
              </a:rPr>
              <a:t>tinyurl.com</a:t>
            </a:r>
            <a:r>
              <a:rPr lang="en-US" sz="1200" u="sng" dirty="0">
                <a:solidFill>
                  <a:srgbClr val="0000FF"/>
                </a:solidFill>
              </a:rPr>
              <a:t>/juht8kg</a:t>
            </a:r>
            <a:endParaRPr lang="en-US" sz="1200" u="sng" dirty="0" smtClean="0">
              <a:solidFill>
                <a:srgbClr val="0000FF"/>
              </a:solidFill>
            </a:endParaRPr>
          </a:p>
          <a:p>
            <a:endParaRPr lang="en-US" sz="1200" dirty="0" smtClean="0"/>
          </a:p>
          <a:p>
            <a:r>
              <a:rPr lang="en-US" sz="1200" b="1" dirty="0" smtClean="0"/>
              <a:t>Please pick up your tickets and raffle tickets at the ticket booth on Carnival Day, Sunday, Oct. 15, 2017</a:t>
            </a:r>
            <a:endParaRPr lang="en-US" sz="1600" dirty="0"/>
          </a:p>
          <a:p>
            <a:r>
              <a:rPr lang="en-US" sz="1600" dirty="0" smtClean="0"/>
              <a:t>___________________          _______________   ____________________</a:t>
            </a:r>
          </a:p>
          <a:p>
            <a:r>
              <a:rPr lang="en-US" sz="1200" dirty="0" smtClean="0"/>
              <a:t>Name                                                             Phone Number                        Students Name and Room #</a:t>
            </a:r>
          </a:p>
          <a:p>
            <a:endParaRPr lang="en-US" sz="1200" i="1" dirty="0">
              <a:solidFill>
                <a:srgbClr val="953735"/>
              </a:solidFill>
            </a:endParaRPr>
          </a:p>
          <a:p>
            <a:r>
              <a:rPr lang="en-US" sz="1200" i="1" dirty="0" smtClean="0">
                <a:solidFill>
                  <a:srgbClr val="953735"/>
                </a:solidFill>
              </a:rPr>
              <a:t>*No tickets will be issued before Carnival Day.  No refunds will be issued for unused tickets.* </a:t>
            </a:r>
            <a:endParaRPr lang="en-US" sz="1200" i="1" dirty="0">
              <a:solidFill>
                <a:srgbClr val="953735"/>
              </a:solidFill>
            </a:endParaRPr>
          </a:p>
        </p:txBody>
      </p:sp>
      <p:grpSp>
        <p:nvGrpSpPr>
          <p:cNvPr id="56" name="Group 55"/>
          <p:cNvGrpSpPr/>
          <p:nvPr/>
        </p:nvGrpSpPr>
        <p:grpSpPr>
          <a:xfrm>
            <a:off x="175418" y="242966"/>
            <a:ext cx="6682582" cy="4946215"/>
            <a:chOff x="795529" y="2639325"/>
            <a:chExt cx="5121139" cy="3623570"/>
          </a:xfrm>
        </p:grpSpPr>
        <p:pic>
          <p:nvPicPr>
            <p:cNvPr id="57" name="Picture 56"/>
            <p:cNvPicPr>
              <a:picLocks noChangeAspect="1"/>
            </p:cNvPicPr>
            <p:nvPr/>
          </p:nvPicPr>
          <p:blipFill rotWithShape="1">
            <a:blip r:embed="rId2"/>
            <a:srcRect t="14699" r="1014" b="19297"/>
            <a:stretch/>
          </p:blipFill>
          <p:spPr>
            <a:xfrm>
              <a:off x="1887954" y="2639325"/>
              <a:ext cx="2989194" cy="1205366"/>
            </a:xfrm>
            <a:prstGeom prst="rect">
              <a:avLst/>
            </a:prstGeom>
          </p:spPr>
        </p:pic>
        <p:sp>
          <p:nvSpPr>
            <p:cNvPr id="58" name="Rectangle 57"/>
            <p:cNvSpPr/>
            <p:nvPr/>
          </p:nvSpPr>
          <p:spPr>
            <a:xfrm>
              <a:off x="1834425" y="3819831"/>
              <a:ext cx="3258718" cy="142049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200" dirty="0">
                  <a:latin typeface="Charter Roman" charset="0"/>
                  <a:ea typeface="Charter Roman" charset="0"/>
                  <a:cs typeface="Charter Roman" charset="0"/>
                </a:rPr>
                <a:t>Come join the AFY PA for a </a:t>
              </a:r>
            </a:p>
            <a:p>
              <a:pPr algn="ctr"/>
              <a:r>
                <a:rPr lang="en-US" sz="1200" dirty="0">
                  <a:latin typeface="Charter Roman" charset="0"/>
                  <a:ea typeface="Charter Roman" charset="0"/>
                  <a:cs typeface="Charter Roman" charset="0"/>
                </a:rPr>
                <a:t>fun-filled day at the Annual Carnival! </a:t>
              </a:r>
            </a:p>
            <a:p>
              <a:endParaRPr lang="en-US" sz="1200" dirty="0"/>
            </a:p>
            <a:p>
              <a:endParaRPr lang="en-US" sz="1200" dirty="0"/>
            </a:p>
            <a:p>
              <a:pPr algn="ctr"/>
              <a:r>
                <a:rPr lang="en-US" sz="1200" dirty="0"/>
                <a:t>1541 12</a:t>
              </a:r>
              <a:r>
                <a:rPr lang="en-US" sz="1200" baseline="30000" dirty="0"/>
                <a:t>th</a:t>
              </a:r>
              <a:r>
                <a:rPr lang="en-US" sz="1200" dirty="0"/>
                <a:t> Ave San Francisco, CA 94122</a:t>
              </a:r>
            </a:p>
            <a:p>
              <a:pPr algn="ctr"/>
              <a:r>
                <a:rPr lang="en-US" sz="1200" dirty="0"/>
                <a:t>Date: Sunday, October 15th   </a:t>
              </a:r>
            </a:p>
            <a:p>
              <a:pPr algn="ctr"/>
              <a:r>
                <a:rPr lang="en-US" sz="1200" dirty="0"/>
                <a:t>Time: 11:00am – 4:00pm</a:t>
              </a:r>
            </a:p>
            <a:p>
              <a:pPr algn="ctr"/>
              <a:endParaRPr lang="en-US" sz="1200" dirty="0"/>
            </a:p>
            <a:p>
              <a:pPr algn="ctr"/>
              <a:r>
                <a:rPr lang="en-US" sz="1200" dirty="0"/>
                <a:t>Games, Arts &amp; Crafts, Dunk Tank, </a:t>
              </a:r>
            </a:p>
            <a:p>
              <a:pPr algn="ctr"/>
              <a:r>
                <a:rPr lang="en-US" sz="1200" dirty="0"/>
                <a:t>Face Painting, Food Galore and so much MORE!  </a:t>
              </a:r>
            </a:p>
          </p:txBody>
        </p:sp>
        <p:pic>
          <p:nvPicPr>
            <p:cNvPr id="59" name="Picture 5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463961" y="4140623"/>
              <a:ext cx="2043173" cy="239709"/>
            </a:xfrm>
            <a:prstGeom prst="rect">
              <a:avLst/>
            </a:prstGeom>
          </p:spPr>
        </p:pic>
        <p:pic>
          <p:nvPicPr>
            <p:cNvPr id="60" name="Picture 59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955717" y="3856599"/>
              <a:ext cx="797493" cy="797493"/>
            </a:xfrm>
            <a:prstGeom prst="rect">
              <a:avLst/>
            </a:prstGeom>
          </p:spPr>
        </p:pic>
        <p:sp>
          <p:nvSpPr>
            <p:cNvPr id="61" name="Rectangle 60"/>
            <p:cNvSpPr/>
            <p:nvPr/>
          </p:nvSpPr>
          <p:spPr>
            <a:xfrm>
              <a:off x="796216" y="4694551"/>
              <a:ext cx="1612687" cy="30439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dirty="0"/>
                <a:t>Apple iPad Raffle </a:t>
              </a:r>
            </a:p>
            <a:p>
              <a:pPr algn="ctr"/>
              <a:r>
                <a:rPr lang="en-US" sz="1050" dirty="0"/>
                <a:t>(Don’t need to be present to win) </a:t>
              </a:r>
            </a:p>
          </p:txBody>
        </p:sp>
        <p:pic>
          <p:nvPicPr>
            <p:cNvPr id="62" name="Picture 61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463606" y="3878879"/>
              <a:ext cx="694830" cy="909756"/>
            </a:xfrm>
            <a:prstGeom prst="rect">
              <a:avLst/>
            </a:prstGeom>
          </p:spPr>
        </p:pic>
        <p:pic>
          <p:nvPicPr>
            <p:cNvPr id="63" name="Picture 62"/>
            <p:cNvPicPr>
              <a:picLocks noChangeAspect="1"/>
            </p:cNvPicPr>
            <p:nvPr/>
          </p:nvPicPr>
          <p:blipFill rotWithShape="1">
            <a:blip r:embed="rId6"/>
            <a:srcRect l="7266" t="7689" r="8577" b="12148"/>
            <a:stretch/>
          </p:blipFill>
          <p:spPr>
            <a:xfrm>
              <a:off x="1112346" y="2930388"/>
              <a:ext cx="674827" cy="637793"/>
            </a:xfrm>
            <a:prstGeom prst="rect">
              <a:avLst/>
            </a:prstGeom>
          </p:spPr>
        </p:pic>
        <p:pic>
          <p:nvPicPr>
            <p:cNvPr id="64" name="Picture 63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672219" y="4948979"/>
              <a:ext cx="1070020" cy="891683"/>
            </a:xfrm>
            <a:prstGeom prst="rect">
              <a:avLst/>
            </a:prstGeom>
          </p:spPr>
        </p:pic>
        <p:sp>
          <p:nvSpPr>
            <p:cNvPr id="65" name="Rectangle 64"/>
            <p:cNvSpPr/>
            <p:nvPr/>
          </p:nvSpPr>
          <p:spPr>
            <a:xfrm>
              <a:off x="4507134" y="5890861"/>
              <a:ext cx="1409534" cy="3720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900" dirty="0"/>
                <a:t>3 Gift basket Raffles</a:t>
              </a:r>
            </a:p>
            <a:p>
              <a:pPr algn="ctr"/>
              <a:r>
                <a:rPr lang="en-US" sz="900" dirty="0"/>
                <a:t>Valued over $100</a:t>
              </a:r>
            </a:p>
            <a:p>
              <a:pPr algn="ctr"/>
              <a:r>
                <a:rPr lang="en-US" sz="900" dirty="0"/>
                <a:t>(Don’t need to be present to win) </a:t>
              </a:r>
            </a:p>
          </p:txBody>
        </p:sp>
        <p:sp>
          <p:nvSpPr>
            <p:cNvPr id="66" name="Rectangle 65"/>
            <p:cNvSpPr/>
            <p:nvPr/>
          </p:nvSpPr>
          <p:spPr>
            <a:xfrm>
              <a:off x="1770276" y="5274514"/>
              <a:ext cx="3106872" cy="77789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sz="1050" i="1" dirty="0">
                  <a:latin typeface="Avenir Light"/>
                  <a:cs typeface="Avenir Light"/>
                </a:rPr>
                <a:t>Purchase pre-sale tickets in advance deadline October 06, 2017</a:t>
              </a:r>
            </a:p>
            <a:p>
              <a:pPr algn="ctr"/>
              <a:r>
                <a:rPr lang="en-US" sz="1050" i="1" dirty="0">
                  <a:latin typeface="Avenir Light"/>
                  <a:cs typeface="Avenir Light"/>
                </a:rPr>
                <a:t>Volunteer opportunities </a:t>
              </a:r>
              <a:r>
                <a:rPr lang="en-US" sz="1050" dirty="0">
                  <a:hlinkClick r:id="rId8"/>
                </a:rPr>
                <a:t>tinyurl.com/afy2017carnival</a:t>
              </a:r>
              <a:endParaRPr lang="en-US" sz="1050" dirty="0"/>
            </a:p>
            <a:p>
              <a:pPr algn="ctr"/>
              <a:r>
                <a:rPr lang="en-US" sz="1050" i="1" dirty="0">
                  <a:latin typeface="Avenir Light"/>
                  <a:cs typeface="Avenir Light"/>
                </a:rPr>
                <a:t>Carnival questions &amp; Bake sale donations email: </a:t>
              </a:r>
              <a:r>
                <a:rPr lang="en-US" sz="1050" b="1" i="1" dirty="0">
                  <a:solidFill>
                    <a:srgbClr val="FF0000"/>
                  </a:solidFill>
                  <a:latin typeface="Avenir Light"/>
                  <a:cs typeface="Avenir Light"/>
                </a:rPr>
                <a:t>afycarnival22@gmail.com</a:t>
              </a:r>
            </a:p>
            <a:p>
              <a:pPr algn="ctr"/>
              <a:r>
                <a:rPr lang="en-US" sz="1050" i="1" dirty="0">
                  <a:latin typeface="Avenir Light"/>
                  <a:cs typeface="Avenir Light"/>
                </a:rPr>
                <a:t>Donate new and </a:t>
              </a:r>
              <a:r>
                <a:rPr lang="en-US" sz="1050" i="1" dirty="0" smtClean="0">
                  <a:latin typeface="Avenir Light"/>
                  <a:cs typeface="Avenir Light"/>
                </a:rPr>
                <a:t>toys </a:t>
              </a:r>
              <a:r>
                <a:rPr lang="en-US" sz="1050" i="1" dirty="0">
                  <a:latin typeface="Avenir Light"/>
                  <a:cs typeface="Avenir Light"/>
                </a:rPr>
                <a:t>for prizes outside the office until </a:t>
              </a:r>
              <a:endParaRPr lang="en-US" sz="1050" i="1" dirty="0" smtClean="0">
                <a:latin typeface="Avenir Light"/>
                <a:cs typeface="Avenir Light"/>
              </a:endParaRPr>
            </a:p>
            <a:p>
              <a:pPr algn="ctr"/>
              <a:r>
                <a:rPr lang="en-US" sz="1050" i="1" dirty="0" smtClean="0">
                  <a:latin typeface="Avenir Light"/>
                  <a:cs typeface="Avenir Light"/>
                </a:rPr>
                <a:t>Friday</a:t>
              </a:r>
              <a:r>
                <a:rPr lang="en-US" sz="1050" i="1" dirty="0">
                  <a:latin typeface="Avenir Light"/>
                  <a:cs typeface="Avenir Light"/>
                </a:rPr>
                <a:t>, Oct. 13th</a:t>
              </a:r>
            </a:p>
          </p:txBody>
        </p:sp>
        <p:pic>
          <p:nvPicPr>
            <p:cNvPr id="67" name="Picture 66"/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877148" y="2929840"/>
              <a:ext cx="799986" cy="447992"/>
            </a:xfrm>
            <a:prstGeom prst="rect">
              <a:avLst/>
            </a:prstGeom>
          </p:spPr>
        </p:pic>
        <p:pic>
          <p:nvPicPr>
            <p:cNvPr id="68" name="Picture 67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905185" y="5422667"/>
              <a:ext cx="962390" cy="501309"/>
            </a:xfrm>
            <a:prstGeom prst="rect">
              <a:avLst/>
            </a:prstGeom>
          </p:spPr>
        </p:pic>
        <p:sp>
          <p:nvSpPr>
            <p:cNvPr id="69" name="TextBox 68"/>
            <p:cNvSpPr txBox="1"/>
            <p:nvPr/>
          </p:nvSpPr>
          <p:spPr>
            <a:xfrm>
              <a:off x="795529" y="5679400"/>
              <a:ext cx="1263220" cy="1803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dirty="0"/>
                <a:t>Donate to our bake sale!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175862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315</Words>
  <Application>Microsoft Macintosh PowerPoint</Application>
  <PresentationFormat>On-screen Show (4:3)</PresentationFormat>
  <Paragraphs>37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Avenir Light</vt:lpstr>
      <vt:lpstr>Calibri</vt:lpstr>
      <vt:lpstr>Charter Roman</vt:lpstr>
      <vt:lpstr>Cooper Black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Hillary Luu</dc:creator>
  <cp:lastModifiedBy>Hillary Luu</cp:lastModifiedBy>
  <cp:revision>36</cp:revision>
  <cp:lastPrinted>2016-09-20T19:43:57Z</cp:lastPrinted>
  <dcterms:created xsi:type="dcterms:W3CDTF">2014-09-04T22:56:41Z</dcterms:created>
  <dcterms:modified xsi:type="dcterms:W3CDTF">2017-09-09T01:55:59Z</dcterms:modified>
</cp:coreProperties>
</file>

<file path=docProps/thumbnail.jpeg>
</file>